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1" r:id="rId15"/>
    <p:sldId id="272"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7505A3-75A5-41E7-A519-717474BDC063}" type="datetimeFigureOut">
              <a:rPr lang="ru-RU" smtClean="0"/>
              <a:t>17.10.2014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9562DE-A374-4D87-9925-14ABB1190552}" type="slidenum">
              <a:rPr lang="ru-RU" smtClean="0"/>
              <a:t>‹#›</a:t>
            </a:fld>
            <a:endParaRPr lang="ru-RU"/>
          </a:p>
        </p:txBody>
      </p:sp>
    </p:spTree>
    <p:extLst>
      <p:ext uri="{BB962C8B-B14F-4D97-AF65-F5344CB8AC3E}">
        <p14:creationId xmlns:p14="http://schemas.microsoft.com/office/powerpoint/2010/main" val="131268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7505A3-75A5-41E7-A519-717474BDC063}" type="datetimeFigureOut">
              <a:rPr lang="ru-RU" smtClean="0"/>
              <a:t>17.10.2014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9562DE-A374-4D87-9925-14ABB1190552}" type="slidenum">
              <a:rPr lang="ru-RU" smtClean="0"/>
              <a:t>‹#›</a:t>
            </a:fld>
            <a:endParaRPr lang="ru-RU"/>
          </a:p>
        </p:txBody>
      </p:sp>
    </p:spTree>
    <p:extLst>
      <p:ext uri="{BB962C8B-B14F-4D97-AF65-F5344CB8AC3E}">
        <p14:creationId xmlns:p14="http://schemas.microsoft.com/office/powerpoint/2010/main" val="142878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7505A3-75A5-41E7-A519-717474BDC063}" type="datetimeFigureOut">
              <a:rPr lang="ru-RU" smtClean="0"/>
              <a:t>17.10.2014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9562DE-A374-4D87-9925-14ABB1190552}" type="slidenum">
              <a:rPr lang="ru-RU" smtClean="0"/>
              <a:t>‹#›</a:t>
            </a:fld>
            <a:endParaRPr lang="ru-RU"/>
          </a:p>
        </p:txBody>
      </p:sp>
    </p:spTree>
    <p:extLst>
      <p:ext uri="{BB962C8B-B14F-4D97-AF65-F5344CB8AC3E}">
        <p14:creationId xmlns:p14="http://schemas.microsoft.com/office/powerpoint/2010/main" val="56559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7505A3-75A5-41E7-A519-717474BDC063}" type="datetimeFigureOut">
              <a:rPr lang="ru-RU" smtClean="0"/>
              <a:t>17.10.2014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9562DE-A374-4D87-9925-14ABB1190552}" type="slidenum">
              <a:rPr lang="ru-RU" smtClean="0"/>
              <a:t>‹#›</a:t>
            </a:fld>
            <a:endParaRPr lang="ru-RU"/>
          </a:p>
        </p:txBody>
      </p:sp>
    </p:spTree>
    <p:extLst>
      <p:ext uri="{BB962C8B-B14F-4D97-AF65-F5344CB8AC3E}">
        <p14:creationId xmlns:p14="http://schemas.microsoft.com/office/powerpoint/2010/main" val="103180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17505A3-75A5-41E7-A519-717474BDC063}" type="datetimeFigureOut">
              <a:rPr lang="ru-RU" smtClean="0"/>
              <a:t>17.10.2014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9562DE-A374-4D87-9925-14ABB1190552}" type="slidenum">
              <a:rPr lang="ru-RU" smtClean="0"/>
              <a:t>‹#›</a:t>
            </a:fld>
            <a:endParaRPr lang="ru-RU"/>
          </a:p>
        </p:txBody>
      </p:sp>
    </p:spTree>
    <p:extLst>
      <p:ext uri="{BB962C8B-B14F-4D97-AF65-F5344CB8AC3E}">
        <p14:creationId xmlns:p14="http://schemas.microsoft.com/office/powerpoint/2010/main" val="232758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7505A3-75A5-41E7-A519-717474BDC063}" type="datetimeFigureOut">
              <a:rPr lang="ru-RU" smtClean="0"/>
              <a:t>17.10.2014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9562DE-A374-4D87-9925-14ABB1190552}" type="slidenum">
              <a:rPr lang="ru-RU" smtClean="0"/>
              <a:t>‹#›</a:t>
            </a:fld>
            <a:endParaRPr lang="ru-RU"/>
          </a:p>
        </p:txBody>
      </p:sp>
    </p:spTree>
    <p:extLst>
      <p:ext uri="{BB962C8B-B14F-4D97-AF65-F5344CB8AC3E}">
        <p14:creationId xmlns:p14="http://schemas.microsoft.com/office/powerpoint/2010/main" val="16668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17505A3-75A5-41E7-A519-717474BDC063}" type="datetimeFigureOut">
              <a:rPr lang="ru-RU" smtClean="0"/>
              <a:t>17.10.2014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9562DE-A374-4D87-9925-14ABB1190552}" type="slidenum">
              <a:rPr lang="ru-RU" smtClean="0"/>
              <a:t>‹#›</a:t>
            </a:fld>
            <a:endParaRPr lang="ru-RU"/>
          </a:p>
        </p:txBody>
      </p:sp>
    </p:spTree>
    <p:extLst>
      <p:ext uri="{BB962C8B-B14F-4D97-AF65-F5344CB8AC3E}">
        <p14:creationId xmlns:p14="http://schemas.microsoft.com/office/powerpoint/2010/main" val="242399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17505A3-75A5-41E7-A519-717474BDC063}" type="datetimeFigureOut">
              <a:rPr lang="ru-RU" smtClean="0"/>
              <a:t>17.10.2014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9562DE-A374-4D87-9925-14ABB1190552}" type="slidenum">
              <a:rPr lang="ru-RU" smtClean="0"/>
              <a:t>‹#›</a:t>
            </a:fld>
            <a:endParaRPr lang="ru-RU"/>
          </a:p>
        </p:txBody>
      </p:sp>
    </p:spTree>
    <p:extLst>
      <p:ext uri="{BB962C8B-B14F-4D97-AF65-F5344CB8AC3E}">
        <p14:creationId xmlns:p14="http://schemas.microsoft.com/office/powerpoint/2010/main" val="278027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7505A3-75A5-41E7-A519-717474BDC063}" type="datetimeFigureOut">
              <a:rPr lang="ru-RU" smtClean="0"/>
              <a:t>17.10.2014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9562DE-A374-4D87-9925-14ABB1190552}" type="slidenum">
              <a:rPr lang="ru-RU" smtClean="0"/>
              <a:t>‹#›</a:t>
            </a:fld>
            <a:endParaRPr lang="ru-RU"/>
          </a:p>
        </p:txBody>
      </p:sp>
    </p:spTree>
    <p:extLst>
      <p:ext uri="{BB962C8B-B14F-4D97-AF65-F5344CB8AC3E}">
        <p14:creationId xmlns:p14="http://schemas.microsoft.com/office/powerpoint/2010/main" val="354360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7505A3-75A5-41E7-A519-717474BDC063}" type="datetimeFigureOut">
              <a:rPr lang="ru-RU" smtClean="0"/>
              <a:t>17.10.2014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9562DE-A374-4D87-9925-14ABB1190552}" type="slidenum">
              <a:rPr lang="ru-RU" smtClean="0"/>
              <a:t>‹#›</a:t>
            </a:fld>
            <a:endParaRPr lang="ru-RU"/>
          </a:p>
        </p:txBody>
      </p:sp>
    </p:spTree>
    <p:extLst>
      <p:ext uri="{BB962C8B-B14F-4D97-AF65-F5344CB8AC3E}">
        <p14:creationId xmlns:p14="http://schemas.microsoft.com/office/powerpoint/2010/main" val="238108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7505A3-75A5-41E7-A519-717474BDC063}" type="datetimeFigureOut">
              <a:rPr lang="ru-RU" smtClean="0"/>
              <a:t>17.10.2014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9562DE-A374-4D87-9925-14ABB1190552}" type="slidenum">
              <a:rPr lang="ru-RU" smtClean="0"/>
              <a:t>‹#›</a:t>
            </a:fld>
            <a:endParaRPr lang="ru-RU"/>
          </a:p>
        </p:txBody>
      </p:sp>
    </p:spTree>
    <p:extLst>
      <p:ext uri="{BB962C8B-B14F-4D97-AF65-F5344CB8AC3E}">
        <p14:creationId xmlns:p14="http://schemas.microsoft.com/office/powerpoint/2010/main" val="272672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505A3-75A5-41E7-A519-717474BDC063}" type="datetimeFigureOut">
              <a:rPr lang="ru-RU" smtClean="0"/>
              <a:t>17.10.2014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562DE-A374-4D87-9925-14ABB1190552}" type="slidenum">
              <a:rPr lang="ru-RU" smtClean="0"/>
              <a:t>‹#›</a:t>
            </a:fld>
            <a:endParaRPr lang="ru-RU"/>
          </a:p>
        </p:txBody>
      </p:sp>
    </p:spTree>
    <p:extLst>
      <p:ext uri="{BB962C8B-B14F-4D97-AF65-F5344CB8AC3E}">
        <p14:creationId xmlns:p14="http://schemas.microsoft.com/office/powerpoint/2010/main" val="1128412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717032"/>
            <a:ext cx="4680520" cy="2187674"/>
          </a:xfrm>
        </p:spPr>
        <p:style>
          <a:lnRef idx="1">
            <a:schemeClr val="accent5"/>
          </a:lnRef>
          <a:fillRef idx="2">
            <a:schemeClr val="accent5"/>
          </a:fillRef>
          <a:effectRef idx="1">
            <a:schemeClr val="accent5"/>
          </a:effectRef>
          <a:fontRef idx="minor">
            <a:schemeClr val="dk1"/>
          </a:fontRef>
        </p:style>
        <p:txBody>
          <a:bodyPr>
            <a:normAutofit/>
          </a:bodyPr>
          <a:lstStyle/>
          <a:p>
            <a:r>
              <a:rPr lang="ru-RU" b="1" dirty="0">
                <a:solidFill>
                  <a:srgbClr val="002060"/>
                </a:solidFill>
              </a:rPr>
              <a:t>КАК ВЫРАБОТАТЬ САМОКОНТРОЛЬ</a:t>
            </a:r>
            <a:r>
              <a:rPr lang="ru-RU" b="1" dirty="0" smtClean="0">
                <a:solidFill>
                  <a:srgbClr val="002060"/>
                </a:solidFill>
              </a:rPr>
              <a:t>?</a:t>
            </a:r>
            <a:endParaRPr lang="ru-RU" dirty="0"/>
          </a:p>
        </p:txBody>
      </p:sp>
      <p:sp>
        <p:nvSpPr>
          <p:cNvPr id="3" name="Подзаголовок 2"/>
          <p:cNvSpPr>
            <a:spLocks noGrp="1"/>
          </p:cNvSpPr>
          <p:nvPr>
            <p:ph type="subTitle" idx="1"/>
          </p:nvPr>
        </p:nvSpPr>
        <p:spPr>
          <a:xfrm>
            <a:off x="2915816" y="188640"/>
            <a:ext cx="5968752" cy="1700808"/>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a:spcBef>
                <a:spcPct val="0"/>
              </a:spcBef>
            </a:pPr>
            <a:r>
              <a:rPr lang="ru-RU" sz="4400" b="1" dirty="0" smtClean="0">
                <a:solidFill>
                  <a:srgbClr val="002060"/>
                </a:solidFill>
                <a:latin typeface="+mj-lt"/>
                <a:ea typeface="+mj-ea"/>
                <a:cs typeface="+mj-cs"/>
              </a:rPr>
              <a:t>ПРОБЛЕМЫ В ОБЩЕНИИ С РЕБЕНКОМ</a:t>
            </a:r>
            <a:endParaRPr lang="ru-RU" sz="4400" b="1" dirty="0">
              <a:solidFill>
                <a:srgbClr val="002060"/>
              </a:solidFill>
              <a:latin typeface="+mj-lt"/>
              <a:ea typeface="+mj-ea"/>
              <a:cs typeface="+mj-cs"/>
            </a:endParaRPr>
          </a:p>
        </p:txBody>
      </p:sp>
      <p:sp>
        <p:nvSpPr>
          <p:cNvPr id="4" name="Стрелка вправо 3"/>
          <p:cNvSpPr/>
          <p:nvPr/>
        </p:nvSpPr>
        <p:spPr>
          <a:xfrm rot="19327290">
            <a:off x="3885723" y="2065774"/>
            <a:ext cx="1656184" cy="678414"/>
          </a:xfrm>
          <a:prstGeom prst="rightArrow">
            <a:avLst>
              <a:gd name="adj1" fmla="val 28811"/>
              <a:gd name="adj2" fmla="val 68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rot="8513072">
            <a:off x="3384732" y="2463500"/>
            <a:ext cx="1656184" cy="678414"/>
          </a:xfrm>
          <a:prstGeom prst="rightArrow">
            <a:avLst>
              <a:gd name="adj1" fmla="val 28811"/>
              <a:gd name="adj2" fmla="val 68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427984" y="5805264"/>
            <a:ext cx="4572000" cy="923330"/>
          </a:xfrm>
          <a:prstGeom prst="rect">
            <a:avLst/>
          </a:prstGeom>
        </p:spPr>
        <p:txBody>
          <a:bodyPr>
            <a:spAutoFit/>
          </a:bodyPr>
          <a:lstStyle/>
          <a:p>
            <a:pPr algn="r"/>
            <a:r>
              <a:rPr lang="ru-RU" b="1" dirty="0" smtClean="0"/>
              <a:t>Романова А.Е.,</a:t>
            </a:r>
          </a:p>
          <a:p>
            <a:pPr algn="r"/>
            <a:r>
              <a:rPr lang="ru-RU" b="1" dirty="0" smtClean="0"/>
              <a:t> педагог-психолог </a:t>
            </a:r>
          </a:p>
          <a:p>
            <a:pPr algn="r"/>
            <a:r>
              <a:rPr lang="ru-RU" b="1" dirty="0" smtClean="0"/>
              <a:t>МБОУ г. Иркутска СОШ № 9</a:t>
            </a:r>
            <a:endParaRPr lang="ru-RU" dirty="0"/>
          </a:p>
        </p:txBody>
      </p:sp>
    </p:spTree>
    <p:extLst>
      <p:ext uri="{BB962C8B-B14F-4D97-AF65-F5344CB8AC3E}">
        <p14:creationId xmlns:p14="http://schemas.microsoft.com/office/powerpoint/2010/main" val="304246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052736"/>
            <a:ext cx="6768752" cy="576064"/>
          </a:xfrm>
        </p:spPr>
        <p:style>
          <a:lnRef idx="3">
            <a:schemeClr val="lt1"/>
          </a:lnRef>
          <a:fillRef idx="1">
            <a:schemeClr val="accent5"/>
          </a:fillRef>
          <a:effectRef idx="1">
            <a:schemeClr val="accent5"/>
          </a:effectRef>
          <a:fontRef idx="minor">
            <a:schemeClr val="lt1"/>
          </a:fontRef>
        </p:style>
        <p:txBody>
          <a:bodyPr>
            <a:normAutofit lnSpcReduction="10000"/>
          </a:bodyPr>
          <a:lstStyle/>
          <a:p>
            <a:pPr marL="0" indent="0" algn="ctr" fontAlgn="base">
              <a:buNone/>
            </a:pPr>
            <a:r>
              <a:rPr lang="ru-RU" dirty="0"/>
              <a:t>9. Уточнение ситуации</a:t>
            </a:r>
          </a:p>
        </p:txBody>
      </p:sp>
      <p:sp>
        <p:nvSpPr>
          <p:cNvPr id="11" name="Подзаголовок 2"/>
          <p:cNvSpPr txBox="1">
            <a:spLocks/>
          </p:cNvSpPr>
          <p:nvPr/>
        </p:nvSpPr>
        <p:spPr>
          <a:xfrm>
            <a:off x="457200" y="7937"/>
            <a:ext cx="8229600" cy="72750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lvl1pPr algn="ctr">
              <a:spcBef>
                <a:spcPct val="0"/>
              </a:spcBef>
              <a:buFont typeface="Arial" panose="020B0604020202020204" pitchFamily="34" charset="0"/>
              <a:buNone/>
              <a:defRPr sz="4400" b="1">
                <a:solidFill>
                  <a:srgbClr val="00206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Проблемы в общении с подростком</a:t>
            </a:r>
          </a:p>
        </p:txBody>
      </p:sp>
      <p:sp>
        <p:nvSpPr>
          <p:cNvPr id="2" name="Прямоугольник 1"/>
          <p:cNvSpPr/>
          <p:nvPr/>
        </p:nvSpPr>
        <p:spPr>
          <a:xfrm>
            <a:off x="251520" y="1769083"/>
            <a:ext cx="4572000" cy="1569660"/>
          </a:xfrm>
          <a:prstGeom prst="rect">
            <a:avLst/>
          </a:prstGeom>
        </p:spPr>
        <p:txBody>
          <a:bodyPr>
            <a:spAutoFit/>
          </a:bodyPr>
          <a:lstStyle/>
          <a:p>
            <a:pPr algn="ctr"/>
            <a:r>
              <a:rPr lang="ru-RU" sz="2400" dirty="0"/>
              <a:t> Простой способ прояснить ситуацию – это перефразировать другого человека, т.е. высказать своими словами.</a:t>
            </a:r>
          </a:p>
        </p:txBody>
      </p:sp>
      <p:sp>
        <p:nvSpPr>
          <p:cNvPr id="4" name="Прямоугольник 3"/>
          <p:cNvSpPr/>
          <p:nvPr/>
        </p:nvSpPr>
        <p:spPr>
          <a:xfrm>
            <a:off x="4355976" y="4365104"/>
            <a:ext cx="4572000" cy="2246769"/>
          </a:xfrm>
          <a:prstGeom prst="rect">
            <a:avLst/>
          </a:prstGeom>
        </p:spPr>
        <p:txBody>
          <a:bodyPr>
            <a:spAutoFit/>
          </a:bodyPr>
          <a:lstStyle/>
          <a:p>
            <a:pPr algn="ctr"/>
            <a:r>
              <a:rPr lang="ru-RU" sz="2800" dirty="0"/>
              <a:t>Уточнение каждого утверждения позволит родителям направлять подростка к активному общению.</a:t>
            </a:r>
          </a:p>
        </p:txBody>
      </p:sp>
      <p:pic>
        <p:nvPicPr>
          <p:cNvPr id="6146" name="Picture 2" descr="http://st1.stranamam.ru/data/cache/2010dec/01/21/1085534_67642-7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80693"/>
            <a:ext cx="3768845" cy="30594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cs607327.vk.me/v607327027/1ab8/XHGSUCNNEQ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958100"/>
            <a:ext cx="3133105" cy="234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78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691680" y="4581128"/>
            <a:ext cx="6120680" cy="720080"/>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ru-RU" dirty="0" smtClean="0">
                <a:solidFill>
                  <a:srgbClr val="FF0000"/>
                </a:solidFill>
              </a:rPr>
              <a:t>Делай, что хочешь мне все равно!</a:t>
            </a:r>
            <a:endParaRPr lang="ru-RU" dirty="0">
              <a:solidFill>
                <a:srgbClr val="FF0000"/>
              </a:solidFill>
            </a:endParaRPr>
          </a:p>
        </p:txBody>
      </p:sp>
      <p:sp>
        <p:nvSpPr>
          <p:cNvPr id="4" name="Объект 2"/>
          <p:cNvSpPr txBox="1">
            <a:spLocks/>
          </p:cNvSpPr>
          <p:nvPr/>
        </p:nvSpPr>
        <p:spPr>
          <a:xfrm>
            <a:off x="1187624" y="1556792"/>
            <a:ext cx="6768752" cy="1944216"/>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fontAlgn="base">
              <a:buNone/>
            </a:pPr>
            <a:r>
              <a:rPr lang="ru-RU" sz="5400" dirty="0" smtClean="0"/>
              <a:t>10. Родители </a:t>
            </a:r>
            <a:r>
              <a:rPr lang="ru-RU" sz="5400" dirty="0"/>
              <a:t>никогда не должны сдаваться. </a:t>
            </a:r>
          </a:p>
        </p:txBody>
      </p:sp>
      <p:sp>
        <p:nvSpPr>
          <p:cNvPr id="5" name="Подзаголовок 2"/>
          <p:cNvSpPr txBox="1">
            <a:spLocks/>
          </p:cNvSpPr>
          <p:nvPr/>
        </p:nvSpPr>
        <p:spPr>
          <a:xfrm>
            <a:off x="457200" y="7937"/>
            <a:ext cx="8229600" cy="72750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lvl1pPr algn="ctr">
              <a:spcBef>
                <a:spcPct val="0"/>
              </a:spcBef>
              <a:buFont typeface="Arial" panose="020B0604020202020204" pitchFamily="34" charset="0"/>
              <a:buNone/>
              <a:defRPr sz="4400" b="1">
                <a:solidFill>
                  <a:srgbClr val="00206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Проблемы в общении с подростком</a:t>
            </a:r>
          </a:p>
        </p:txBody>
      </p:sp>
    </p:spTree>
    <p:extLst>
      <p:ext uri="{BB962C8B-B14F-4D97-AF65-F5344CB8AC3E}">
        <p14:creationId xmlns:p14="http://schemas.microsoft.com/office/powerpoint/2010/main" val="33332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6154" y="1124744"/>
            <a:ext cx="8229600" cy="2188840"/>
          </a:xfrm>
        </p:spPr>
        <p:txBody>
          <a:bodyPr/>
          <a:lstStyle/>
          <a:p>
            <a:pPr marL="0" indent="0" algn="ctr">
              <a:buNone/>
            </a:pPr>
            <a:r>
              <a:rPr lang="ru-RU" dirty="0"/>
              <a:t>Наиболее распространенные явления, негативно влияющие на способность взрослых контролировать свой гнев, – это депрессия, усталость и беспокойство. </a:t>
            </a:r>
          </a:p>
        </p:txBody>
      </p:sp>
      <p:sp>
        <p:nvSpPr>
          <p:cNvPr id="4" name="Подзаголовок 2"/>
          <p:cNvSpPr txBox="1">
            <a:spLocks/>
          </p:cNvSpPr>
          <p:nvPr/>
        </p:nvSpPr>
        <p:spPr>
          <a:xfrm>
            <a:off x="457200" y="116632"/>
            <a:ext cx="8229600" cy="72750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lnSpcReduction="10000"/>
          </a:bodyPr>
          <a:lstStyle>
            <a:lvl1pPr algn="ctr">
              <a:spcBef>
                <a:spcPct val="0"/>
              </a:spcBef>
              <a:buFont typeface="Arial" panose="020B0604020202020204" pitchFamily="34" charset="0"/>
              <a:buNone/>
              <a:defRPr sz="4400" b="1">
                <a:solidFill>
                  <a:srgbClr val="00206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КАК </a:t>
            </a:r>
            <a:r>
              <a:rPr lang="ru-RU" dirty="0" smtClean="0"/>
              <a:t>развивать </a:t>
            </a:r>
            <a:r>
              <a:rPr lang="ru-RU" dirty="0"/>
              <a:t>САМОКОНТРОЛЬ?</a:t>
            </a:r>
          </a:p>
        </p:txBody>
      </p:sp>
      <p:sp>
        <p:nvSpPr>
          <p:cNvPr id="5" name="Прямоугольник 4"/>
          <p:cNvSpPr/>
          <p:nvPr/>
        </p:nvSpPr>
        <p:spPr>
          <a:xfrm>
            <a:off x="3635896" y="3717032"/>
            <a:ext cx="5046807" cy="2677656"/>
          </a:xfrm>
          <a:prstGeom prst="rect">
            <a:avLst/>
          </a:prstGeom>
        </p:spPr>
        <p:txBody>
          <a:bodyPr wrap="square">
            <a:spAutoFit/>
          </a:bodyPr>
          <a:lstStyle/>
          <a:p>
            <a:pPr algn="ctr"/>
            <a:r>
              <a:rPr lang="ru-RU" sz="2400" dirty="0"/>
              <a:t>Большинство людей не умеют предотвращать депрессию, потому что не знают, как тесно это состояние связано с тем, сколько времени они проводят с людьми и сколько в одиночестве, иными словами, с балансом времени.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94194"/>
            <a:ext cx="3211306" cy="2323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25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8618" y="836712"/>
            <a:ext cx="8219256" cy="5721499"/>
          </a:xfrm>
        </p:spPr>
        <p:txBody>
          <a:bodyPr>
            <a:normAutofit/>
          </a:bodyPr>
          <a:lstStyle/>
          <a:p>
            <a:pPr marL="0" indent="0" algn="ctr">
              <a:buNone/>
            </a:pPr>
            <a:r>
              <a:rPr lang="ru-RU" dirty="0"/>
              <a:t>Качество проводимого времени – особенно времени в одиночестве – тоже очень важно. Одиночество должно давать отдых нервной системе. Вы можете проводить это время за чтением хорошей книги, или в походе, на прогулке, занимаясь физическими упражнениями (обязательно в одиночку), в молитве или раздумьях. Телевизор для этой цели не подходит. Он, скорее наоборот, только эмоционально изматывает нас.</a:t>
            </a:r>
          </a:p>
        </p:txBody>
      </p:sp>
      <p:sp>
        <p:nvSpPr>
          <p:cNvPr id="4" name="Подзаголовок 2"/>
          <p:cNvSpPr txBox="1">
            <a:spLocks/>
          </p:cNvSpPr>
          <p:nvPr/>
        </p:nvSpPr>
        <p:spPr>
          <a:xfrm>
            <a:off x="457200" y="7937"/>
            <a:ext cx="8229600" cy="72750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lnSpcReduction="10000"/>
          </a:bodyPr>
          <a:lstStyle>
            <a:lvl1pPr algn="ctr">
              <a:spcBef>
                <a:spcPct val="0"/>
              </a:spcBef>
              <a:buFont typeface="Arial" panose="020B0604020202020204" pitchFamily="34" charset="0"/>
              <a:buNone/>
              <a:defRPr sz="4400" b="1">
                <a:solidFill>
                  <a:srgbClr val="00206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КАК </a:t>
            </a:r>
            <a:r>
              <a:rPr lang="ru-RU" dirty="0" smtClean="0"/>
              <a:t>развивать САМОКОНТРОЛЬ</a:t>
            </a:r>
            <a:r>
              <a:rPr lang="ru-RU" dirty="0"/>
              <a:t>?</a:t>
            </a:r>
          </a:p>
        </p:txBody>
      </p:sp>
    </p:spTree>
    <p:extLst>
      <p:ext uri="{BB962C8B-B14F-4D97-AF65-F5344CB8AC3E}">
        <p14:creationId xmlns:p14="http://schemas.microsoft.com/office/powerpoint/2010/main" val="250229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96752"/>
            <a:ext cx="8229600" cy="1656184"/>
          </a:xfrm>
        </p:spPr>
        <p:txBody>
          <a:bodyPr/>
          <a:lstStyle/>
          <a:p>
            <a:pPr marL="0" indent="0">
              <a:buNone/>
            </a:pPr>
            <a:r>
              <a:rPr lang="ru-RU" dirty="0"/>
              <a:t>На нашу способность сдерживать гнев влияет множество причин, большинство из которых мало или никак не связаны с детьми. </a:t>
            </a:r>
          </a:p>
        </p:txBody>
      </p:sp>
      <p:sp>
        <p:nvSpPr>
          <p:cNvPr id="4" name="Подзаголовок 2"/>
          <p:cNvSpPr txBox="1">
            <a:spLocks/>
          </p:cNvSpPr>
          <p:nvPr/>
        </p:nvSpPr>
        <p:spPr>
          <a:xfrm>
            <a:off x="457200" y="7937"/>
            <a:ext cx="8229600" cy="72750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lnSpcReduction="10000"/>
          </a:bodyPr>
          <a:lstStyle>
            <a:lvl1pPr algn="ctr">
              <a:spcBef>
                <a:spcPct val="0"/>
              </a:spcBef>
              <a:buFont typeface="Arial" panose="020B0604020202020204" pitchFamily="34" charset="0"/>
              <a:buNone/>
              <a:defRPr sz="4400" b="1">
                <a:solidFill>
                  <a:srgbClr val="00206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КАК </a:t>
            </a:r>
            <a:r>
              <a:rPr lang="ru-RU" dirty="0" smtClean="0"/>
              <a:t>развивать </a:t>
            </a:r>
            <a:r>
              <a:rPr lang="ru-RU" dirty="0"/>
              <a:t>САМОКОНТРОЛЬ?</a:t>
            </a:r>
          </a:p>
        </p:txBody>
      </p:sp>
      <p:sp>
        <p:nvSpPr>
          <p:cNvPr id="5" name="Прямоугольник 4"/>
          <p:cNvSpPr/>
          <p:nvPr/>
        </p:nvSpPr>
        <p:spPr>
          <a:xfrm>
            <a:off x="447463" y="4725144"/>
            <a:ext cx="3764497" cy="138499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ru-RU" sz="4400" dirty="0" smtClean="0"/>
              <a:t>Физическое</a:t>
            </a:r>
            <a:r>
              <a:rPr lang="ru-RU" sz="4000" dirty="0" smtClean="0"/>
              <a:t> состо</a:t>
            </a:r>
            <a:r>
              <a:rPr lang="ru-RU" sz="4000" i="1" dirty="0" smtClean="0"/>
              <a:t>яние</a:t>
            </a:r>
            <a:endParaRPr lang="ru-RU" sz="4000" dirty="0"/>
          </a:p>
        </p:txBody>
      </p:sp>
      <p:sp>
        <p:nvSpPr>
          <p:cNvPr id="6" name="Прямоугольник 5"/>
          <p:cNvSpPr/>
          <p:nvPr/>
        </p:nvSpPr>
        <p:spPr>
          <a:xfrm>
            <a:off x="4989185" y="2996952"/>
            <a:ext cx="3543255" cy="146745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ru-RU" sz="4400" dirty="0" smtClean="0"/>
              <a:t>Духовное состо</a:t>
            </a:r>
            <a:r>
              <a:rPr lang="ru-RU" sz="4400" i="1" dirty="0" smtClean="0"/>
              <a:t>яние</a:t>
            </a:r>
            <a:endParaRPr lang="ru-RU" sz="4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124" y="454610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126" y="2761958"/>
            <a:ext cx="2680406" cy="178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883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42392" y="1806935"/>
            <a:ext cx="3178696" cy="676672"/>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ru-RU" dirty="0" smtClean="0"/>
              <a:t>Визуализация </a:t>
            </a:r>
            <a:endParaRPr lang="ru-RU" dirty="0"/>
          </a:p>
        </p:txBody>
      </p:sp>
      <p:sp>
        <p:nvSpPr>
          <p:cNvPr id="4" name="Прямоугольник 3"/>
          <p:cNvSpPr/>
          <p:nvPr/>
        </p:nvSpPr>
        <p:spPr>
          <a:xfrm>
            <a:off x="1187625" y="4509120"/>
            <a:ext cx="460851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3200" dirty="0" smtClean="0"/>
              <a:t>Релаксация - Медитация</a:t>
            </a:r>
            <a:r>
              <a:rPr lang="ru-RU" dirty="0" smtClean="0"/>
              <a:t> </a:t>
            </a:r>
            <a:endParaRPr lang="ru-RU" dirty="0"/>
          </a:p>
        </p:txBody>
      </p:sp>
      <p:sp>
        <p:nvSpPr>
          <p:cNvPr id="5" name="Прямоугольник 4"/>
          <p:cNvSpPr/>
          <p:nvPr/>
        </p:nvSpPr>
        <p:spPr>
          <a:xfrm>
            <a:off x="6025079" y="1574060"/>
            <a:ext cx="2867401" cy="72008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algn="ctr">
              <a:spcBef>
                <a:spcPct val="20000"/>
              </a:spcBef>
              <a:buFont typeface="Arial" panose="020B0604020202020204" pitchFamily="34" charset="0"/>
              <a:buNone/>
            </a:pPr>
            <a:r>
              <a:rPr lang="ru-RU" sz="3200" dirty="0"/>
              <a:t>Самовнушение</a:t>
            </a:r>
          </a:p>
        </p:txBody>
      </p:sp>
      <p:sp>
        <p:nvSpPr>
          <p:cNvPr id="6" name="Подзаголовок 2"/>
          <p:cNvSpPr txBox="1">
            <a:spLocks/>
          </p:cNvSpPr>
          <p:nvPr/>
        </p:nvSpPr>
        <p:spPr>
          <a:xfrm>
            <a:off x="457200" y="7937"/>
            <a:ext cx="8229600" cy="72750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lnSpcReduction="10000"/>
          </a:bodyPr>
          <a:lstStyle>
            <a:lvl1pPr algn="ctr">
              <a:spcBef>
                <a:spcPct val="0"/>
              </a:spcBef>
              <a:buFont typeface="Arial" panose="020B0604020202020204" pitchFamily="34" charset="0"/>
              <a:buNone/>
              <a:defRPr sz="4400" b="1">
                <a:solidFill>
                  <a:srgbClr val="00206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КАК </a:t>
            </a:r>
            <a:r>
              <a:rPr lang="ru-RU" dirty="0" smtClean="0"/>
              <a:t>развивать </a:t>
            </a:r>
            <a:r>
              <a:rPr lang="ru-RU" dirty="0"/>
              <a:t>САМОКОНТРОЛЬ?</a:t>
            </a:r>
          </a:p>
        </p:txBody>
      </p:sp>
      <p:sp>
        <p:nvSpPr>
          <p:cNvPr id="7" name="Прямоугольник 6"/>
          <p:cNvSpPr/>
          <p:nvPr/>
        </p:nvSpPr>
        <p:spPr>
          <a:xfrm>
            <a:off x="395536" y="2708918"/>
            <a:ext cx="2952328" cy="646331"/>
          </a:xfrm>
          <a:prstGeom prst="rect">
            <a:avLst/>
          </a:prstGeom>
        </p:spPr>
        <p:txBody>
          <a:bodyPr wrap="square">
            <a:spAutoFit/>
          </a:bodyPr>
          <a:lstStyle/>
          <a:p>
            <a:pPr algn="ctr"/>
            <a:r>
              <a:rPr lang="ru-RU" b="1" dirty="0"/>
              <a:t>Техника расслабления "Синие вещи"</a:t>
            </a:r>
          </a:p>
        </p:txBody>
      </p:sp>
      <p:sp>
        <p:nvSpPr>
          <p:cNvPr id="8" name="Прямоугольник 7"/>
          <p:cNvSpPr/>
          <p:nvPr/>
        </p:nvSpPr>
        <p:spPr>
          <a:xfrm>
            <a:off x="1331640" y="5517232"/>
            <a:ext cx="4032448" cy="646331"/>
          </a:xfrm>
          <a:prstGeom prst="rect">
            <a:avLst/>
          </a:prstGeom>
        </p:spPr>
        <p:txBody>
          <a:bodyPr wrap="square">
            <a:spAutoFit/>
          </a:bodyPr>
          <a:lstStyle/>
          <a:p>
            <a:pPr algn="ctr"/>
            <a:r>
              <a:rPr lang="ru-RU" dirty="0" smtClean="0"/>
              <a:t>Медитация </a:t>
            </a:r>
            <a:r>
              <a:rPr lang="ru-RU" dirty="0"/>
              <a:t>состоит из одного сплошного созерцания.</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337" y="2610005"/>
            <a:ext cx="2317800" cy="1542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6084168" y="2431628"/>
            <a:ext cx="2808312" cy="4154984"/>
          </a:xfrm>
          <a:prstGeom prst="rect">
            <a:avLst/>
          </a:prstGeom>
        </p:spPr>
        <p:txBody>
          <a:bodyPr wrap="square">
            <a:spAutoFit/>
          </a:bodyPr>
          <a:lstStyle/>
          <a:p>
            <a:pPr algn="ctr"/>
            <a:r>
              <a:rPr lang="ru-RU" sz="2400" dirty="0"/>
              <a:t>В течение нескольких недель, а иногда и месяцев с целью изменения поведения в требуемую сторону помногу раз в день произносится заранее подготовленная </a:t>
            </a:r>
            <a:r>
              <a:rPr lang="ru-RU" sz="2400" dirty="0" smtClean="0"/>
              <a:t>фраза.</a:t>
            </a:r>
            <a:endParaRPr lang="ru-RU" sz="2400" dirty="0"/>
          </a:p>
        </p:txBody>
      </p:sp>
    </p:spTree>
    <p:extLst>
      <p:ext uri="{BB962C8B-B14F-4D97-AF65-F5344CB8AC3E}">
        <p14:creationId xmlns:p14="http://schemas.microsoft.com/office/powerpoint/2010/main" val="4328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Если Вы сорвались!</a:t>
            </a:r>
            <a:endParaRPr lang="ru-RU" dirty="0">
              <a:solidFill>
                <a:srgbClr val="FF0000"/>
              </a:solidFill>
            </a:endParaRPr>
          </a:p>
        </p:txBody>
      </p:sp>
      <p:sp>
        <p:nvSpPr>
          <p:cNvPr id="3" name="Объект 2"/>
          <p:cNvSpPr>
            <a:spLocks noGrp="1"/>
          </p:cNvSpPr>
          <p:nvPr>
            <p:ph idx="1"/>
          </p:nvPr>
        </p:nvSpPr>
        <p:spPr>
          <a:xfrm>
            <a:off x="457200" y="2132857"/>
            <a:ext cx="8229600" cy="3024336"/>
          </a:xfrm>
        </p:spPr>
        <p:txBody>
          <a:bodyPr/>
          <a:lstStyle/>
          <a:p>
            <a:pPr marL="0" indent="0" algn="ctr">
              <a:buNone/>
            </a:pPr>
            <a:r>
              <a:rPr lang="ru-RU" dirty="0"/>
              <a:t>«Дорогой (дорогая), извини, что я вчера не выдержал и накричал на тебя. То, что ты сделал, конечно, плохо, но и я отреагировал слишком бурно, мне следовало вести себя сдержаннее. Ты простишь меня?» </a:t>
            </a:r>
          </a:p>
        </p:txBody>
      </p:sp>
    </p:spTree>
    <p:extLst>
      <p:ext uri="{BB962C8B-B14F-4D97-AF65-F5344CB8AC3E}">
        <p14:creationId xmlns:p14="http://schemas.microsoft.com/office/powerpoint/2010/main" val="1985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835" y="4413420"/>
            <a:ext cx="4137294" cy="2049091"/>
          </a:xfrm>
        </p:spPr>
        <p:txBody>
          <a:bodyPr>
            <a:noAutofit/>
          </a:bodyPr>
          <a:lstStyle/>
          <a:p>
            <a:pPr marL="0" indent="0" algn="ctr">
              <a:buNone/>
            </a:pPr>
            <a:r>
              <a:rPr lang="ru-RU" sz="2400" dirty="0" smtClean="0"/>
              <a:t>Общение не </a:t>
            </a:r>
            <a:r>
              <a:rPr lang="ru-RU" sz="2400" dirty="0"/>
              <a:t>должно длиться долго, </a:t>
            </a:r>
            <a:r>
              <a:rPr lang="ru-RU" sz="2400" dirty="0" smtClean="0"/>
              <a:t>чтобы быть эффективным и должно проходить в легкой форме, так сказать, в неформальной обстановке</a:t>
            </a:r>
            <a:endParaRPr lang="ru-RU" sz="2400" dirty="0"/>
          </a:p>
        </p:txBody>
      </p:sp>
      <p:sp>
        <p:nvSpPr>
          <p:cNvPr id="4" name="Подзаголовок 2"/>
          <p:cNvSpPr>
            <a:spLocks noGrp="1"/>
          </p:cNvSpPr>
          <p:nvPr>
            <p:ph type="title"/>
          </p:nvPr>
        </p:nvSpPr>
        <p:spPr>
          <a:xfrm>
            <a:off x="457200" y="7937"/>
            <a:ext cx="8229600" cy="727502"/>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p>
            <a:pPr>
              <a:buFont typeface="Arial" panose="020B0604020202020204" pitchFamily="34" charset="0"/>
            </a:pPr>
            <a:r>
              <a:rPr lang="ru-RU" b="1" dirty="0">
                <a:solidFill>
                  <a:srgbClr val="002060"/>
                </a:solidFill>
              </a:rPr>
              <a:t>Проблемы в общении с подростком</a:t>
            </a:r>
          </a:p>
        </p:txBody>
      </p:sp>
      <p:sp>
        <p:nvSpPr>
          <p:cNvPr id="5" name="AutoShape 2" descr="data:image/jpeg;base64,/9j/4AAQSkZJRgABAQAAAQABAAD/2wCEAAkGBxQTEhUUEhQVFRQWGBQWFBcWFBQXGhUUFRUWFxQYFBQYHCggGBwlHBQUITEhJSkrLi4uFx8zODMsNygtLiwBCgoKDg0OGhAQGiwkICQsLCwsLCwsLCwsLCwsLCwsLCwsLCwsLCwsLCwsLCwsLCwsLCwsLCwsLCwsLCwsLCwsLP/AABEIALsBDQMBIgACEQEDEQH/xAAbAAACAwEBAQAAAAAAAAAAAAAEBQIDBgEHAP/EAD4QAAECBAQDBQYEBQQCAwAAAAEAAgMEESEFEjFBUWFxIjKBkbEGE6HB0fAjQlLhM2JygvEUkqKyB8IkQ9L/xAAZAQADAQEBAAAAAAAAAAAAAAACAwQBAAX/xAAkEQACAgIBBAMBAQEAAAAAAAAAAQIRAyExEjJBUQQiYRNxQv/aAAwDAQACEQMRAD8A9kAUgFwLoRAnaL4rqg4rjiDlQ8K17wl+I4pDhNLnvApfW56BDJhRQFj+KCC0D8ztByXnGN47mdQXA24n5ruO4yYz3RBW9mDgOSUwIA1dr6nkp27ZTGNItl4b4p7Ro0agb8AfoiozcrNKD8rRvzPAI2VhAN009eKiWh1SfuyByGKIgm2kNrW550Hnus9ORHA619B5rWxJPNoB/U75BLJ6SFaC53NrfIIkwWhdg+JOgxA8VJC1kb2qc8NiMeWOZwNq7gjcJFLYX5ak8EDORakNYOyN9vBEpAOHs9k9nPapkwwZrPAAcR3a8uCdRHAixqF4dJzAaKEdack0h4hGg0fBe+g1aDVvkbI1k9i3ifg9JnWrB+0mJgPy95rdR/N03oiJr21DmhukQtvW1CVl47gDUinxJJ5koZSXAUIPkIkmh5LoRperm0/9duoWnwqZFRn7PM1p/uGnisjIwmkjthp2r2T56LXYb75tMzfeN46O/wB2/ipZ8lceDRzOGQ4rQ6gJpZ7aZhwvuhYbXN7L6Hns7YO5cCEfh7WuvDqx36dD4t0cr4sPNYgV3HzHPkho66EjYJhuqywOnCu7XBNIThEFdHCxBvTkeI5od8H8jtD3Ty+oVENzmOv3h/zbxHPkuRrVifHsLEMl1Pw32eP0O2NfQq32dn6f/HjGrT/Dcee3RaR7GRoZabhwp9+oWMnJBzHGG7vt7UJ36m/XYhbwcnemakgg5HefEbHqhZmGSKbj4qmRnvfQgP8A7G6eGyJz5mg7/NCzqB4VHX49l3H+XyPquMdQ33sf6hp5gfBdhgOJdo4WeOPByjMQqgjQ6jkRp8aHxXHUGy78p+BRMdqXMfnbm3FnBFykfMMp1GnMKjDLwT5oeSh8K6uZAVjod0SyHZNYlGyC6FEKQVIk6gpmMa0HWg1P0RlUv94GgPd+au+gF2/BCzimPLkglzi0cj6uK859pphr4mRlco3JJLjxJK0vtBj2ZpDbDQc15/MRy9xDTbQnnwH3xU85K9FWOLS2VvcCcrb01PDlXc81CemBDy1uajoBW/kjWQQ0ACw+/oVncRcYkQm2VtvhuhWw3o1k3H7DA25eRflS/wB80sm5vKMjeJ5/5OqAgzhDBxAyjqTsp4fCq4ZvKvqUvgZyOcOlnPbV3gK/ElcfhrW9qIbDS1APqmcKLRtGj5DyS2cFTWIa8Gi5PgNPFDbCSQBHdn0BDNhu4oISdXaabDbqUwiVN39hnCvaPU/IKzDhXQUbsKb7VRXQNWLY0sQDb/J0++ajh8YBwa+wPw6LUf6AEaafeuyEGEucatFG8m686ruo3pszGLSDREo+rSBVrm/mG1eSDw+ri5rjUMJAN70WsxfBM7KXBbos3gks4RYjXciPiPkt67iZ/P7JF8GxqCR40+RWowPFQ22YjwAr5USaLI8EK/D3JXVY7+dHq0lOw3UzU5OFimnuQ4VrmHEajrxXj8jjMWAbXbwN1s8H9s4NAXjJxIr8QtX6KlFrg0MaBajtNQ7gUHNQ6jg5twfvYp3LR4cdmaE9rweB9Qg5mVIt5HgucaMjKxHKxCxw/Q7/AIv3HQo3E5URmA/nbdp4Hf8AwgZ2DlOV1mPtX9LvyldwjEHFzoUS0aHrwe3ZwQhteRFFzQ3l4sa9ocD+rp+6bwJkObmFq6jg7f75orE5YOGYDqs/Dd7mLQ9x1vofBCEthkeKWPDho6x/dWwZkPqBZzbkHcafUciqJttQRwuPvolrJrI9ruFj00P3yXL0c0M2RskUg91+vyPjUeIKuMQtcKbH4fZQONNqwObq3T1p6+alAmPeMa7el0SYLVmmhnMARujGNSnBYtRTgnjGqtO1ZE1To0a6FEKSqZOcimx6FZ3GopcBDbwqf5Wjf4JxiMbKw/HpulMeFll4sQ957XHoKGgS570HDWzzP2ixLM4NZYCoB+Jd5JdKHtNG3/sb/BA4o4++B/KGlx8T+ynJz4bCqe8Aa/1UU1FaY6m44bSulvNBTsxDgsoyGCTcueXangy3xV0KG2LKmJfQkU1D9R8ahZ9jIkY/iN8G18yhWw3o+bHJ7Tz0pQAcAALBNsHcCRQtrtUg/skkeA58XKLAWTWQwQuIbUjWh2qVzRybNPM4ZMGnaAb5q0Q2wGXDS477+aUPnoksBDc/O3juOqCiYoH8/H5JTTGKj6biF7tvNOsIg2roNklgxKm4AHP5BaTDoDn0ABputN0NJSDno3a2bnwCfMkhSijh8oGtAoi3Gi2gL9Cqdw9pFKLz/E5D3UwCNHVBXpUd1lifapwBB4EfT5pb0xsH7KGQlYZdAuxZjaC5cdhqjIU6SP4bkNMc2BTciClkWTpWi04YXDu06oeLLrU6BqxHg83EgRAWvLee3iF6zhc+YrATRxpqF5bPStjRMfZbFHN7GhGiO/IqcTfzks17SCK8RyWdxGSccsRn8aDof1w+B4po3FK0zdk8diuz5y0ewWOvzCx+wY2tFMrMCIwPbvqOB3BS7FJQOaaa60+iJa3I7OzuO744HipzcLMKtPRC2b5FEGLUCutKH0SbFWEFwHUJhMPINdCD2um6pxVuZod4eaxBn2EzeeHQ6gU//J++Kjh78r3M2Nx0P2UlwmYyvI5kEc9/qmk06jg7cEeR/wAlF5BNNgT6PI8Pv4LVM0WOwp/4jedFsmaKrG9EeXuHwXxK+SSYmHx3OZCOVjbPfz3DeJVjdEqQNi2LM941hNamhA1IF6eaXe0+PRGwnfglkMjKHOsSXWADbHdOMBw9rHvdSrrAE3NKmqyX/knEQImVx7LA2g/mN/NJd02xipySRgo8IAOc7U7k+QSKPFrUN3NvHUlN+1GcKnKzlegqjnYY2F+I1tWDiK+JSXLpKVGwXAZr3bTDfdr+9wFRS3iAU0hQezQGnE8BxWamJovcXeFALeCZOnOwCTyPUIHzYxVVF8lCYx53+91oavLatbTmbCizUrHp2mga71WjwqM6IDnBIGwBogYaQnnole8anil8DDMzq7ann0RWMu7dA2l04lYYbDB3Pz0XJ0Y0W+z+Bhz6000XoMlhwYLJX7MS/Zqd1pAjSsCT8EGwwFTGiN3KtjRcoqshjftjLwiWuPa4BpJ9F0nWjoxb2NpuO29CFifajtW4kDzNPmoxMXbH7cIuFOII+BRcvLe9fDrsQ4/23HxolxVyGyfTEXTuCiWjCJcteKCt6HcHmgZj2jbCdlJrvZbT2lh5pd3EFpHI1A9CV59Ek6vFWg3r1TJpKWzMUnKGjQ4ZiDorQ4MeAf1AC3EXumRgk6ofD2HKK25DZMmQ1M+SlLWxXMS6ViXyvqLfdlpY0GyUzUJcjasYQJzsjOK7EjccSE4k2VYWg5mm44tPBY4TLmG1COBTjB8bYCK9g9eyUQmUaDmktJadCoPi5DfunX5EJjMzEJ4vY8dilE02nMHX6tQGFc/BBuL8+ISZpJY5h20TKFFy9kmrT3TwQc3DyvB2Oq1GmZm6tiB/TN0O/qnkTtAcx8Ql2JwrHy8j/nzRsJ1YcM/egKN8IFcjjCo38Mn9QafFb+FovNJJ1ARwiNPgSvSoHdCfieiXOtjDG4xbDo3vPIY3q7fyqrpSVbChhg0A8zuSq55tY0EbfiO8WhoH/YoPG4joj/8ATwzltmiO/Szh1Krb3ZIlehZG9o2QTFoC6grbSt6CvOoWBm5aLPx88YZG6ilRVrQNz0pVbL2iwdsGA5wGhDj4EVqkuLTJLHvuC/ttp3TAIaWZeHZpXnVIk5eSiCj4M1HlqNiNaMoaDlOtqWKDw3FHe7MIg2rldQ0IReE+0RaHCmcGzmmmnKqXThe+KHB34feFqUHBJdvTKFXgTYpENcosAbnSpVsN3Zp5eV1Kbg1d2uy3biegX0EjUaCw/dE+AVyMsOlXPdlaRWlcpIB8E5iYi+WZQgmu4II8eCy0SE8nM03F6jboVIx3fnJNfj1Q1Yd0MYcwYxrQGqdM1DRoBf8AqSPC3VNBa62GGyQLm8MzfVBIZE2GDMysA5BNc6BgBE5ka4FNWyRcs77TSzIkMtisDmmo0uOh2WhY4IWdy0NaUWSRsdMwuD4GIbDQWuR02qjsCh1q/jp0WngQQ5thZAGW932QKDZFiW7Azy1SBcUGZmT9RHkL/RZyalchrSw15LRzD6PFdKW87/JJcUn+17uG3M494mzWjmdzyQ5bch/x0lAulHhMGUos9CmQ05TpseCaMmLWNQktFIW9LpqGEQJhfOuhZyEM1CQBYtBMQktmIK1MxjfBMkRmV2vPT9lZP4VEYKwnEj9JNfIpdgTxnLHGmbung4beKeDEHQn+7iaHukioPjsVtCZNpiSFHz1aRR41abV6c1We0Cw94XbzG46pvPSzInaZZ4vYpNEjXv16Heiw7kBxBlQ77vqFyF/CHVXzos49D5UQsv3XDg91OhNQj/5M8jOQbUuHHL6r0qA2y89wlnbbzyV/3BeiM0T8XBJ8jlDSbbSLCPN7f9zaj/oluDXmZquuZn+2lvCqczsMub2e8CHN6i9PG48Vm8Vnf9NF/wBS0VZFhljh+mI27c3C9iqZOtk0V4CfbGdhMgOZEIzPa4NbubGtuH0Xl0nP+8gsD3UZDbkZXhU6ne3ovp/Ei97oj3e8iPrQ60DrUY3QBLPeNy5QGim1fOpG6Tkl1FGOPSTjx5WGSQIT3G/ciVvyDqcNUG+ciOOZsMQ4I0JFK9Afl5r6B7thq5zG7mjanzN1TNY5CccrC954kW8K29UtR9DnL2CvgF5zmorpXUN4nqjsNgwqjtkf22SSYnXucDWgBqBx68UU6PYOboaeB3WyTMi0avGGwywZAa0pY2PgkDYOYCuxpbmrZHEHvbkDQ47WumMxIGHCI/NqTz5dEvgZp8C5jw2IKbELf4ZFHZ618aLz6Xg5ng8PVbXDHZQKrJhRWjYQoysiRkql4yJc6q2wao5Gnst9AgIUZ8d2hDBx/N+yzntNiMRkaGO7Cd2Q+1A+urydBTfkUdDizTBmhuhxWAgdnfjR1aLK9jlFPjkcz2ORoFGtgmMK3LSAWt2sdSr4k97wA0pvcUIrseaCgF7jmeNhlqKHnUfNXRXhgq40TscJEeacVcaLCAdRVc920Aig52SidxgjuAU4kpTN+0MSlBQcSnNLyISl4LJ6QcHGjXFtaAinqhcRMSE0EW7QaQNb8CpymPkOaDoSMxN6Ct7Kb5cxHmK4kjRlaWaNDRIlFLZfjnKSpl0m8uaM3fAvzR8JK22cKJhCKmkPROIEumWpi5ATCE0VRrG2u3VN5PERGaGRTR35XcwlcdqHhNq7LWldDwKNASQ7xWE+HSKyooe0Nufgl+IOq51ORHiEww/Es34MW9QRXe2xS7F4eR4aN6U6ALAEdnT+EeOQ/IfMIOT7vX/CY4s2kIjjQeVK+g80DLsv98f3ReDK2afBIFXNP9P1W1h6LL4LQUG4oT00WoZoqMS0RZn9jREryH25xv30aLDbXI09poOUOLTSr9ya7DgF62BxXkPtZhwZPxA5vZe+E8kmgLXkA5eFxl/uVE+BMOTKxnuAOmcgZQLAC3xSeZjuYMo1TbFoJLnPvYnThoPogpoZ2hwHa0Pop0ytoQTDHHUoiWg5RzPor3wgNfsqTIO9RXbWyNsWlsjBknPJygmn2UdLyThYjWxCPkczMuUcz00CdzOR9HNbQ0p4pEplEIC/BZUNNwfA0+KJxKbFaAUGlzVdhSwDKvqSdhb4qDZKG8VbmBGxNQfFByM4JYVLg1cnkAhV4XIkMJI1vTkFJ/ZN0EmHFIaQHpgy4SeBEqLJhKRqG62LBkgmNKNLaEA6agG40sUHh0vDY9zWtyk1cQCaEk3o3TyCZRTUJJFJe+gNMu41rwqnQVsVJ/RpjOcmANLlI55jn6rS4bJWFbniqMUkiDZWeCJKmYqag0slkxCWumJKqWTUjyS2OTMy5ic4NFeatJqAKjloqXylCiMLdleW8RTxqClSQyLpjOHB3V7G3VjW0CqYd1K1sss69BxG1VkxMBupAVUOKDcaIQkCx4SDY0B7eZsmsUVSueb2hTl4fd1qZjQROMyxWxB+annoURMNzvaDvSnLj6KEyczIfHN6aq+UFYrf5QT6LrFtEMXhk25H6n4+irwOULqnmB5prOQu6eNfgaIqWhiD7qCNXZnvPMjsDyB8lq4MvQtmpkwozSNKUI8AVssOxBjmA1osf7Syhz1AtlF/C6FkpwsFEyOTpFzxKaPX2TIWG/8AJcGHGhNe1w94yotq5ppUW5gHwROIxXRKMYRmJNQTSoabt5V0qkmOg5Ke6fCd+qtW1HA6KuWTRFDHtGZw2KCCyJTNQgHZw2rXdLpyDka7iNBy5fFTxBpIqXgO/MdK8yjMPl3vY1gaYjjeo2bxNVN50Wf6Z/DcNfHd+G0kW059NBzRmM4c+WOV7O1TetunFew+yeANgM7oBIGbmUR7S+zkOahZXWcO48AVafHUcQqVDRL/AEp0eUyDveS7HtpmFWu6gq5jnADK0k720REHCIkq9zHePBw2IRBedtfFSSWy2D0TlHA2IF9irGQqO0bTh80HDaa1OvFNZNiXTC0NpOD2OaV4wyxonct3UPMy2ZE1oGLpnnEfEIsGIMjiKuAymhF+Wy1uH4vmoHsoeIuPJBTWAmJHhNG7wfBtT8lr2ey9rJmOHUgMmRReyLYraWdXlv5JP7h8NxeTZzqnlU7LUQsFy0TA4W17CCFTHHSJpZbZKRaC0EcF9NwKu8F9g8PK3IdW28EWW1KYJfIgm5DcBK48pbRa+KwUulszLDUaLmglIxsxJJFNwSCSFupyWWfm5OpS3EbGQvlJiIW9px8gozMR9KB1OiZwJCyX4vNiCcgYXPoDwaAdK+SCUUg4ybdIzbolI7mE1NAannVM4DSNCkjpV5iGI7vE1T2RiVF9d1NOr0W47qmGwoh3UY8Crq8l2iLhQi7u8PmlMMHgwtXHusFB13p4q3CRZzjqTQeLlZOtA/DboygPNxoT5aKUBlIIPF1fJcLY6xGE0NaToCfG5sl0s4ujhzta1+VvBO3tESEK6EeoF/MV8EnY0tcAdWmgPEIgIjmNDBs4VFAmmCez8JjS5zQ4voe0NANKeZVODSnvDmcOy34ngtESqsOJdzJc2Vr6ow2N4W/N7yFc1zcxXUEbjpolU7PxnsyvbWlRYgVPE7pf7Te2EQRXMggNDSRm1JIsbaBd9nsPnJyrsxDS4dt1Q0U1NruOlgtkm39TI1X2EkeRJNHDvEAD9RrYNC9Z9nvZ1svDA1dQZjxPDoFDA/ZGXgOEQ5osYU/EiXyn+RujfXmtNRMhCtsXkyXpEWsouRGqxfUTRJncawv3oFdRoVmZzA4jbgVA4a+S9DiQ1Q+ClyxqQ2GVxVHmrJe6YQoFk3xTDMryQLOv9QFWyTKlcadFimmrKZTQo5kGyrgSxa7qmENlliRjYJhspWYYf0hx+FPmtHFitZrqdglMi2kf+13qE3hQQSXHX5bKnCqiS539hXExR2amUZRqN/NMIM200oDfanzXRKtqTTUogtAFk4VopyduvEL6isOyrh3uuMKoramnBDzwo0+Hqi+fFUTbKsI4rghZEh1CWx5S6bwBb4LkSEhCsBgynZFllfaOVHv/AO1vzXoDIPZCyftFA/H/ALW/NKz9g/43eZ0Sg4L4ylNEy9yumGoj0RbEh0CYYUMrTEP5QQObjp98lVGhKU+/IyHDrsXO6nQLkBJ+CpxHu4ldSQf+VymLYFZUEbUPnr8CkU3Fq4U0pT5+qaSWI0he7pxqeq5LRjTG0lUwdbjT1+quk5IxX6X35AboWRNqLY4fKiG2m51PyTcUOtiMs+hF8vCDGhrdArV80Ljngaq48+zCSfseHTLojg33Xe0u9xNSOAAW0hsDQGtAAHAUAHABAS0zfLy+iuL3A2pTmuSS4Cbb5DmNuEQl7I2a1S0qUQRPyv8AMBaDQcF9VKCyNW7zTyVsSUdSrXlYdQy1UHMSqFEjMOudvxTODMBwWnNFceAHChSp0PKacE8cEDOwr1p1S8kbVjMUqdAgbVWNaohTrZIoefSUOsQuOgFPEkfRNyLILDe6TzPwojHOVGNVEmyO5HzPRdiKIX1a3RgEQVXoFNuiqr5brjj5rdyq49TZddF4KcOu640DiQqHr6r4hfYhMCoaNa1PJfMKwIvYLBZbHWVjO/t9Fr2iyy+NN/Fd4f8AUJHyO0d8XvFQhKJhokNXCFGehYve2hS2f7RqnEwxARINVyNQrZDRMMURLJdEslVptlIxEwwCNiD5Gq9KkplsVjYjDVrhUFYWQwL37spswXeeXAcyt1AgNY0NYA1rQAANgNFV8dNJsg+XKLaS5LnO4oKK4ONT4L6PFJ0/yhnQynkqQogTGVzXbaHxTsuWZjiydYXF97DF+02zvBaawiKTsiIEzXXVCPhmiHeXC9NFx1D9rqqUMpVIT4dY6pmDVaC0fRYXCypoQb68Rv1CIaai6g51NbhccShR9vv9wrHNBCEjwqirTcaKqTnqnKbO4bHosOo5FZlNFU91kwitDhTfZL41gUicaKIStBuE/wAIdXf9iizbx0QmGNpCb0r5mvzRJN77X+QTo8IRPuZOqi/Rc4LkZ2g4ogTlaBUtbXopu0X2UgaivNcaiUOEAq5iNSzbn06qpw/U/wArKAmWCwt98Vlm0RmIFq77qMMq10wOIVXvGE0DrnQLLQVP0MGaBZnGG/iP6j0C0cJxoFnsTd+I/r8gk/I7Rvxu4WVouEqMVygHqI9CjrwqXQlfVcWmFbYSMlZYuIA1Pw5qlovQalabDpLI3+Y6/QJmKHUxWbJ0IKk5drG5R4nieKrmI+3moRo5Ft/RDNPFXcHn87ZcIgUsyocxTC44z0Xfr6oWTnXQYmYaHUcUW438EFOiy0010pPQ4oqCK7q10LyWFk4hDrGi10jFJpUrrMqiqclD3mWIReHT9RQ6jUIlwslE42jqiy43k0IPBRitOo1Q0m40CMC0AHZM3o6x4pZikvererT6jomsZouhHirTXisZqBJPFSOy+/qOh3TKMA9tQag7jUdQkk63sg7qWFRnAih11WfjC/UaSWsxoF6ADyCl8/QIWKcrxS1aVV0Q+iIAkDWp8PFQzVd0+yuN7vmowtlxxc80+C5Gh5tFxwuurjAR+H/zISZlwCB5pi52qSvcT4pWR0h+NNknEnSy+YwNc15qaV34ii+avowSF7H/AIO4egpwCQT47buqZ4dEJBqdKUSqdPbd1PqjzO4pi8CqbQrmwlnvaFM5xJomqiPQjwFw5hENclzEfKirmjiQuRz0h5g8rT8Rw/p+qaxZgAV3VcA2QExEJcanRelGKiqR5c5OcrZcXE819uq4Sm4WRGEy6i+zKl5UXlcY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129" y="1237154"/>
            <a:ext cx="1914153" cy="13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6451973" y="1109325"/>
            <a:ext cx="2512515" cy="1569660"/>
          </a:xfrm>
          <a:prstGeom prst="rect">
            <a:avLst/>
          </a:prstGeom>
        </p:spPr>
        <p:txBody>
          <a:bodyPr wrap="square">
            <a:spAutoFit/>
          </a:bodyPr>
          <a:lstStyle/>
          <a:p>
            <a:pPr lvl="0" algn="ctr">
              <a:spcBef>
                <a:spcPct val="20000"/>
              </a:spcBef>
            </a:pPr>
            <a:r>
              <a:rPr lang="ru-RU" sz="2400" dirty="0">
                <a:solidFill>
                  <a:prstClr val="black"/>
                </a:solidFill>
              </a:rPr>
              <a:t>Слушать своего ребенка нужно глядя глаза в </a:t>
            </a:r>
            <a:r>
              <a:rPr lang="ru-RU" sz="2400" dirty="0" smtClean="0">
                <a:solidFill>
                  <a:prstClr val="black"/>
                </a:solidFill>
              </a:rPr>
              <a:t>глаза.</a:t>
            </a:r>
            <a:endParaRPr lang="ru-RU" sz="2400" dirty="0">
              <a:solidFill>
                <a:prstClr val="black"/>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972" y="2953255"/>
            <a:ext cx="2308159" cy="153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5552206" y="4653136"/>
            <a:ext cx="3521026" cy="1569660"/>
          </a:xfrm>
          <a:prstGeom prst="rect">
            <a:avLst/>
          </a:prstGeom>
        </p:spPr>
        <p:txBody>
          <a:bodyPr wrap="square">
            <a:spAutoFit/>
          </a:bodyPr>
          <a:lstStyle/>
          <a:p>
            <a:pPr lvl="0" algn="ctr">
              <a:spcBef>
                <a:spcPct val="20000"/>
              </a:spcBef>
            </a:pPr>
            <a:r>
              <a:rPr lang="ru-RU" sz="2400" dirty="0">
                <a:solidFill>
                  <a:prstClr val="black"/>
                </a:solidFill>
              </a:rPr>
              <a:t>Садитесь обедать всегда вместе, причем при выключенном телевизоре, радио. </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31138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650838" y="1486985"/>
            <a:ext cx="3528392" cy="830997"/>
          </a:xfrm>
          <a:prstGeom prst="rect">
            <a:avLst/>
          </a:prstGeom>
        </p:spPr>
        <p:txBody>
          <a:bodyPr wrap="square">
            <a:spAutoFit/>
          </a:bodyPr>
          <a:lstStyle/>
          <a:p>
            <a:pPr algn="ctr"/>
            <a:r>
              <a:rPr lang="ru-RU" sz="2400" dirty="0" smtClean="0">
                <a:solidFill>
                  <a:prstClr val="black"/>
                </a:solidFill>
              </a:rPr>
              <a:t>Делайте </a:t>
            </a:r>
            <a:r>
              <a:rPr lang="ru-RU" sz="2400" dirty="0">
                <a:solidFill>
                  <a:prstClr val="black"/>
                </a:solidFill>
              </a:rPr>
              <a:t>короткие разговоры перед сном. </a:t>
            </a:r>
            <a:endParaRPr lang="ru-RU" sz="1050" dirty="0"/>
          </a:p>
        </p:txBody>
      </p:sp>
      <p:sp>
        <p:nvSpPr>
          <p:cNvPr id="9" name="Прямоугольник 8"/>
          <p:cNvSpPr/>
          <p:nvPr/>
        </p:nvSpPr>
        <p:spPr>
          <a:xfrm>
            <a:off x="277707" y="944766"/>
            <a:ext cx="4274654" cy="584775"/>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a:bodyPr>
          <a:lstStyle/>
          <a:p>
            <a:pPr algn="ctr">
              <a:spcBef>
                <a:spcPct val="20000"/>
              </a:spcBef>
              <a:buFont typeface="Arial" panose="020B0604020202020204" pitchFamily="34" charset="0"/>
              <a:buNone/>
            </a:pPr>
            <a:r>
              <a:rPr lang="ru-RU" sz="3200" dirty="0">
                <a:solidFill>
                  <a:schemeClr val="lt1"/>
                </a:solidFill>
              </a:rPr>
              <a:t>1. Слушайте детей</a:t>
            </a:r>
          </a:p>
        </p:txBody>
      </p:sp>
    </p:spTree>
    <p:extLst>
      <p:ext uri="{BB962C8B-B14F-4D97-AF65-F5344CB8AC3E}">
        <p14:creationId xmlns:p14="http://schemas.microsoft.com/office/powerpoint/2010/main" val="166951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14" y="1484784"/>
            <a:ext cx="414574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323528" y="836712"/>
            <a:ext cx="4896544" cy="604664"/>
          </a:xfrm>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a:bodyPr>
          <a:lstStyle/>
          <a:p>
            <a:pPr marL="0" indent="0" algn="ctr">
              <a:buNone/>
            </a:pPr>
            <a:r>
              <a:rPr lang="ru-RU" dirty="0">
                <a:solidFill>
                  <a:schemeClr val="lt1"/>
                </a:solidFill>
              </a:rPr>
              <a:t>2. Не судите ребенка</a:t>
            </a:r>
          </a:p>
          <a:p>
            <a:pPr marL="0" indent="0" algn="ctr">
              <a:buNone/>
            </a:pPr>
            <a:endParaRPr lang="ru-RU" dirty="0">
              <a:solidFill>
                <a:schemeClr val="lt1"/>
              </a:solidFill>
            </a:endParaRPr>
          </a:p>
        </p:txBody>
      </p:sp>
      <p:sp>
        <p:nvSpPr>
          <p:cNvPr id="4" name="Подзаголовок 2"/>
          <p:cNvSpPr>
            <a:spLocks noGrp="1"/>
          </p:cNvSpPr>
          <p:nvPr>
            <p:ph type="title"/>
          </p:nvPr>
        </p:nvSpPr>
        <p:spPr>
          <a:xfrm>
            <a:off x="457200" y="7937"/>
            <a:ext cx="8229600" cy="727502"/>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p>
            <a:pPr>
              <a:buFont typeface="Arial" panose="020B0604020202020204" pitchFamily="34" charset="0"/>
            </a:pPr>
            <a:r>
              <a:rPr lang="ru-RU" b="1" dirty="0">
                <a:solidFill>
                  <a:srgbClr val="002060"/>
                </a:solidFill>
                <a:latin typeface="+mn-lt"/>
                <a:ea typeface="+mn-ea"/>
                <a:cs typeface="+mn-cs"/>
              </a:rPr>
              <a:t>Проблемы в общении с подростком</a:t>
            </a:r>
          </a:p>
        </p:txBody>
      </p:sp>
      <p:sp>
        <p:nvSpPr>
          <p:cNvPr id="5" name="Прямоугольник 4"/>
          <p:cNvSpPr/>
          <p:nvPr/>
        </p:nvSpPr>
        <p:spPr>
          <a:xfrm>
            <a:off x="274230" y="3933056"/>
            <a:ext cx="8368481" cy="2677656"/>
          </a:xfrm>
          <a:prstGeom prst="rect">
            <a:avLst/>
          </a:prstGeom>
        </p:spPr>
        <p:txBody>
          <a:bodyPr wrap="square">
            <a:spAutoFit/>
          </a:bodyPr>
          <a:lstStyle/>
          <a:p>
            <a:r>
              <a:rPr lang="ru-RU" sz="2800" dirty="0"/>
              <a:t>Родители, конечно же, не одобряют некоторых вещей, которые подростки делают и, безусловно, должны выражать озабоченность. Если подросток будет думать, что родители сразу начнут проводить дискуссии по этому поводу, то скорее всего он будет избегать этого неприятного общения с родителями. </a:t>
            </a:r>
          </a:p>
        </p:txBody>
      </p:sp>
      <p:sp>
        <p:nvSpPr>
          <p:cNvPr id="6" name="Прямоугольник 5"/>
          <p:cNvSpPr/>
          <p:nvPr/>
        </p:nvSpPr>
        <p:spPr>
          <a:xfrm rot="19515786">
            <a:off x="4726221" y="1795493"/>
            <a:ext cx="3839426" cy="70788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fontAlgn="base"/>
            <a:r>
              <a:rPr lang="ru-RU" sz="2000" b="1" dirty="0">
                <a:solidFill>
                  <a:srgbClr val="FFFF00"/>
                </a:solidFill>
              </a:rPr>
              <a:t>Многое в поведении подростков </a:t>
            </a:r>
            <a:r>
              <a:rPr lang="ru-RU" sz="2000" b="1" dirty="0" smtClean="0">
                <a:solidFill>
                  <a:srgbClr val="FFFF00"/>
                </a:solidFill>
              </a:rPr>
              <a:t>вам не нравится!!!</a:t>
            </a:r>
            <a:endParaRPr lang="ru-RU" sz="2000" b="1" dirty="0">
              <a:solidFill>
                <a:srgbClr val="FFFF00"/>
              </a:solidFill>
            </a:endParaRPr>
          </a:p>
        </p:txBody>
      </p:sp>
      <p:sp>
        <p:nvSpPr>
          <p:cNvPr id="7" name="AutoShape 2" descr="родители и подростк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36060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052736"/>
            <a:ext cx="6552728" cy="576064"/>
          </a:xfrm>
        </p:spPr>
        <p:style>
          <a:lnRef idx="3">
            <a:schemeClr val="lt1"/>
          </a:lnRef>
          <a:fillRef idx="1">
            <a:schemeClr val="accent5"/>
          </a:fillRef>
          <a:effectRef idx="1">
            <a:schemeClr val="accent5"/>
          </a:effectRef>
          <a:fontRef idx="minor">
            <a:schemeClr val="lt1"/>
          </a:fontRef>
        </p:style>
        <p:txBody>
          <a:bodyPr>
            <a:normAutofit lnSpcReduction="10000"/>
          </a:bodyPr>
          <a:lstStyle/>
          <a:p>
            <a:pPr marL="0" indent="0" algn="ctr">
              <a:buNone/>
            </a:pPr>
            <a:r>
              <a:rPr lang="ru-RU" dirty="0" smtClean="0"/>
              <a:t>3. Обратите </a:t>
            </a:r>
            <a:r>
              <a:rPr lang="ru-RU" dirty="0"/>
              <a:t>внимание на язык</a:t>
            </a:r>
          </a:p>
          <a:p>
            <a:pPr algn="ctr"/>
            <a:endParaRPr lang="ru-RU" dirty="0"/>
          </a:p>
        </p:txBody>
      </p:sp>
      <p:sp>
        <p:nvSpPr>
          <p:cNvPr id="4" name="Прямоугольник 3"/>
          <p:cNvSpPr/>
          <p:nvPr/>
        </p:nvSpPr>
        <p:spPr>
          <a:xfrm>
            <a:off x="196640" y="1988840"/>
            <a:ext cx="4032448" cy="954107"/>
          </a:xfrm>
          <a:prstGeom prst="rect">
            <a:avLst/>
          </a:prstGeom>
        </p:spPr>
        <p:txBody>
          <a:bodyPr wrap="square">
            <a:spAutoFit/>
          </a:bodyPr>
          <a:lstStyle/>
          <a:p>
            <a:r>
              <a:rPr lang="ru-RU" sz="2800" dirty="0"/>
              <a:t>Используйте слова «мы» вместо «ты» или «я».</a:t>
            </a:r>
          </a:p>
        </p:txBody>
      </p:sp>
      <p:sp>
        <p:nvSpPr>
          <p:cNvPr id="5" name="Прямоугольник 4"/>
          <p:cNvSpPr/>
          <p:nvPr/>
        </p:nvSpPr>
        <p:spPr>
          <a:xfrm>
            <a:off x="683568" y="3128527"/>
            <a:ext cx="3229282"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ru-RU" dirty="0"/>
              <a:t>«Ты сделала это неправильно»</a:t>
            </a:r>
          </a:p>
        </p:txBody>
      </p:sp>
      <p:sp>
        <p:nvSpPr>
          <p:cNvPr id="6" name="Прямоугольник 5"/>
          <p:cNvSpPr/>
          <p:nvPr/>
        </p:nvSpPr>
        <p:spPr>
          <a:xfrm>
            <a:off x="553660" y="4928727"/>
            <a:ext cx="3318409"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ru-RU" dirty="0"/>
              <a:t>«Мы </a:t>
            </a:r>
            <a:r>
              <a:rPr lang="ru-RU" dirty="0" smtClean="0"/>
              <a:t>будим </a:t>
            </a:r>
            <a:r>
              <a:rPr lang="ru-RU" dirty="0"/>
              <a:t>работать над этим»</a:t>
            </a:r>
          </a:p>
        </p:txBody>
      </p:sp>
      <p:sp>
        <p:nvSpPr>
          <p:cNvPr id="9" name="Стрелка вниз 8"/>
          <p:cNvSpPr/>
          <p:nvPr/>
        </p:nvSpPr>
        <p:spPr>
          <a:xfrm>
            <a:off x="2051720" y="3704591"/>
            <a:ext cx="246489" cy="1080120"/>
          </a:xfrm>
          <a:prstGeom prst="downArrow">
            <a:avLst/>
          </a:prstGeom>
          <a:solidFill>
            <a:srgbClr val="00B0F0"/>
          </a:solidFill>
          <a:ln>
            <a:solidFill>
              <a:srgbClr val="00B0F0"/>
            </a:solidFill>
          </a:ln>
          <a:scene3d>
            <a:camera prst="orthographicFront"/>
            <a:lightRig rig="freezing"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499992" y="2132856"/>
            <a:ext cx="4485785" cy="3970318"/>
          </a:xfrm>
          <a:prstGeom prst="rect">
            <a:avLst/>
          </a:prstGeom>
        </p:spPr>
        <p:txBody>
          <a:bodyPr wrap="square">
            <a:spAutoFit/>
          </a:bodyPr>
          <a:lstStyle/>
          <a:p>
            <a:pPr algn="ctr"/>
            <a:r>
              <a:rPr lang="ru-RU" sz="2800" dirty="0"/>
              <a:t>Если родитель часто</a:t>
            </a:r>
            <a:r>
              <a:rPr lang="ru-RU" sz="2800" dirty="0">
                <a:solidFill>
                  <a:srgbClr val="FF0000"/>
                </a:solidFill>
              </a:rPr>
              <a:t> теряет контроль и самообладание </a:t>
            </a:r>
            <a:r>
              <a:rPr lang="ru-RU" sz="2800" dirty="0"/>
              <a:t>над собой, использует ненормативную лексику, то </a:t>
            </a:r>
            <a:r>
              <a:rPr lang="ru-RU" sz="2800" dirty="0">
                <a:solidFill>
                  <a:srgbClr val="FF0000"/>
                </a:solidFill>
              </a:rPr>
              <a:t>над этим нужно работать</a:t>
            </a:r>
            <a:r>
              <a:rPr lang="ru-RU" sz="2800" dirty="0"/>
              <a:t>, бороться с собой и </a:t>
            </a:r>
            <a:r>
              <a:rPr lang="ru-RU" sz="2800" dirty="0">
                <a:solidFill>
                  <a:srgbClr val="FF0000"/>
                </a:solidFill>
              </a:rPr>
              <a:t>контролировать свои эмоции</a:t>
            </a:r>
            <a:r>
              <a:rPr lang="ru-RU" sz="2800" dirty="0"/>
              <a:t>, а не вымещать их </a:t>
            </a:r>
            <a:r>
              <a:rPr lang="ru-RU" sz="2800" dirty="0" smtClean="0"/>
              <a:t>на </a:t>
            </a:r>
            <a:r>
              <a:rPr lang="ru-RU" sz="2800" dirty="0"/>
              <a:t>ребенке. </a:t>
            </a:r>
          </a:p>
        </p:txBody>
      </p:sp>
      <p:sp>
        <p:nvSpPr>
          <p:cNvPr id="11" name="Подзаголовок 2"/>
          <p:cNvSpPr txBox="1">
            <a:spLocks/>
          </p:cNvSpPr>
          <p:nvPr/>
        </p:nvSpPr>
        <p:spPr>
          <a:xfrm>
            <a:off x="457200" y="7937"/>
            <a:ext cx="8229600" cy="72750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lvl1pPr algn="ctr">
              <a:spcBef>
                <a:spcPct val="0"/>
              </a:spcBef>
              <a:buFont typeface="Arial" panose="020B0604020202020204" pitchFamily="34" charset="0"/>
              <a:buNone/>
              <a:defRPr sz="4400" b="1">
                <a:solidFill>
                  <a:srgbClr val="00206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Проблемы в общении с подростком</a:t>
            </a:r>
          </a:p>
        </p:txBody>
      </p:sp>
    </p:spTree>
    <p:extLst>
      <p:ext uri="{BB962C8B-B14F-4D97-AF65-F5344CB8AC3E}">
        <p14:creationId xmlns:p14="http://schemas.microsoft.com/office/powerpoint/2010/main" val="129055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052736"/>
            <a:ext cx="6552728" cy="576064"/>
          </a:xfrm>
        </p:spPr>
        <p:style>
          <a:lnRef idx="3">
            <a:schemeClr val="lt1"/>
          </a:lnRef>
          <a:fillRef idx="1">
            <a:schemeClr val="accent5"/>
          </a:fillRef>
          <a:effectRef idx="1">
            <a:schemeClr val="accent5"/>
          </a:effectRef>
          <a:fontRef idx="minor">
            <a:schemeClr val="lt1"/>
          </a:fontRef>
        </p:style>
        <p:txBody>
          <a:bodyPr>
            <a:normAutofit lnSpcReduction="10000"/>
          </a:bodyPr>
          <a:lstStyle/>
          <a:p>
            <a:pPr marL="0" indent="0" algn="ctr">
              <a:buNone/>
            </a:pPr>
            <a:r>
              <a:rPr lang="ru-RU" dirty="0"/>
              <a:t>4. Уважайте идеи подростков</a:t>
            </a:r>
          </a:p>
          <a:p>
            <a:pPr algn="ctr"/>
            <a:endParaRPr lang="ru-RU" dirty="0"/>
          </a:p>
        </p:txBody>
      </p:sp>
      <p:sp>
        <p:nvSpPr>
          <p:cNvPr id="11" name="Подзаголовок 2"/>
          <p:cNvSpPr txBox="1">
            <a:spLocks/>
          </p:cNvSpPr>
          <p:nvPr/>
        </p:nvSpPr>
        <p:spPr>
          <a:xfrm>
            <a:off x="457200" y="7937"/>
            <a:ext cx="8229600" cy="72750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lvl1pPr algn="ctr">
              <a:spcBef>
                <a:spcPct val="0"/>
              </a:spcBef>
              <a:buFont typeface="Arial" panose="020B0604020202020204" pitchFamily="34" charset="0"/>
              <a:buNone/>
              <a:defRPr sz="4400" b="1">
                <a:solidFill>
                  <a:srgbClr val="00206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Проблемы в общении с подростком</a:t>
            </a:r>
          </a:p>
        </p:txBody>
      </p:sp>
      <p:sp>
        <p:nvSpPr>
          <p:cNvPr id="2" name="Прямоугольник 1"/>
          <p:cNvSpPr/>
          <p:nvPr/>
        </p:nvSpPr>
        <p:spPr>
          <a:xfrm>
            <a:off x="251520" y="2044005"/>
            <a:ext cx="4572000" cy="1569660"/>
          </a:xfrm>
          <a:prstGeom prst="rect">
            <a:avLst/>
          </a:prstGeom>
        </p:spPr>
        <p:txBody>
          <a:bodyPr>
            <a:spAutoFit/>
          </a:bodyPr>
          <a:lstStyle/>
          <a:p>
            <a:pPr algn="ctr"/>
            <a:r>
              <a:rPr lang="ru-RU" sz="2400" dirty="0" smtClean="0"/>
              <a:t>Подросток </a:t>
            </a:r>
            <a:r>
              <a:rPr lang="ru-RU" sz="2400" dirty="0"/>
              <a:t>– это отдельная личность, который может иметь свои интересы, потребности и идеи.</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81" y="3613665"/>
            <a:ext cx="303783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encrypted-tbn2.gstatic.com/images?q=tbn:ANd9GcQYPwyGzchdXlxsF5kW8pC38XzY7XDIM6nG-ORG6sBUy8ne6oPw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826" y="1812123"/>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95936" y="3613665"/>
            <a:ext cx="4932040" cy="3046988"/>
          </a:xfrm>
          <a:prstGeom prst="rect">
            <a:avLst/>
          </a:prstGeom>
        </p:spPr>
        <p:txBody>
          <a:bodyPr wrap="square">
            <a:spAutoFit/>
          </a:bodyPr>
          <a:lstStyle/>
          <a:p>
            <a:pPr algn="ctr"/>
            <a:r>
              <a:rPr lang="ru-RU" sz="2400" dirty="0"/>
              <a:t>Если подросток хочет, чтобы его/её спальня была оранжевого цвета, то родитель должен не возмущаться только потому, что у вас вкусы разные, а помочь выбрать ребенку те обои, которые нравятся именно ему, просто помогите оформить комнату со вкусом.</a:t>
            </a:r>
          </a:p>
        </p:txBody>
      </p:sp>
    </p:spTree>
    <p:extLst>
      <p:ext uri="{BB962C8B-B14F-4D97-AF65-F5344CB8AC3E}">
        <p14:creationId xmlns:p14="http://schemas.microsoft.com/office/powerpoint/2010/main" val="376966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052736"/>
            <a:ext cx="6552728" cy="576064"/>
          </a:xfrm>
        </p:spPr>
        <p:style>
          <a:lnRef idx="3">
            <a:schemeClr val="lt1"/>
          </a:lnRef>
          <a:fillRef idx="1">
            <a:schemeClr val="accent5"/>
          </a:fillRef>
          <a:effectRef idx="1">
            <a:schemeClr val="accent5"/>
          </a:effectRef>
          <a:fontRef idx="minor">
            <a:schemeClr val="lt1"/>
          </a:fontRef>
        </p:style>
        <p:txBody>
          <a:bodyPr>
            <a:normAutofit lnSpcReduction="10000"/>
          </a:bodyPr>
          <a:lstStyle/>
          <a:p>
            <a:pPr fontAlgn="base"/>
            <a:r>
              <a:rPr lang="ru-RU" dirty="0"/>
              <a:t>    5. Идите на компромиссы</a:t>
            </a:r>
          </a:p>
          <a:p>
            <a:pPr algn="ctr"/>
            <a:endParaRPr lang="ru-RU" dirty="0"/>
          </a:p>
        </p:txBody>
      </p:sp>
      <p:sp>
        <p:nvSpPr>
          <p:cNvPr id="11" name="Подзаголовок 2"/>
          <p:cNvSpPr txBox="1">
            <a:spLocks/>
          </p:cNvSpPr>
          <p:nvPr/>
        </p:nvSpPr>
        <p:spPr>
          <a:xfrm>
            <a:off x="457200" y="7937"/>
            <a:ext cx="8229600" cy="72750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lvl1pPr algn="ctr">
              <a:spcBef>
                <a:spcPct val="0"/>
              </a:spcBef>
              <a:buFont typeface="Arial" panose="020B0604020202020204" pitchFamily="34" charset="0"/>
              <a:buNone/>
              <a:defRPr sz="4400" b="1">
                <a:solidFill>
                  <a:srgbClr val="00206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Проблемы в общении с подростком</a:t>
            </a:r>
          </a:p>
        </p:txBody>
      </p:sp>
      <p:sp>
        <p:nvSpPr>
          <p:cNvPr id="5" name="Прямоугольник 4"/>
          <p:cNvSpPr/>
          <p:nvPr/>
        </p:nvSpPr>
        <p:spPr>
          <a:xfrm>
            <a:off x="4788024" y="1916832"/>
            <a:ext cx="4139952" cy="3108543"/>
          </a:xfrm>
          <a:prstGeom prst="rect">
            <a:avLst/>
          </a:prstGeom>
        </p:spPr>
        <p:txBody>
          <a:bodyPr wrap="square">
            <a:spAutoFit/>
          </a:bodyPr>
          <a:lstStyle/>
          <a:p>
            <a:pPr algn="ctr"/>
            <a:r>
              <a:rPr lang="ru-RU" sz="2800" dirty="0"/>
              <a:t>Если родители будут идти на компромиссы по вопросам, которые не так уж серьезны, то подросток тоже в свое время научиться уступать родителям.</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689"/>
          <a:stretch/>
        </p:blipFill>
        <p:spPr bwMode="auto">
          <a:xfrm>
            <a:off x="43387" y="2083687"/>
            <a:ext cx="4532061" cy="453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7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052736"/>
            <a:ext cx="6768752" cy="576064"/>
          </a:xfrm>
        </p:spPr>
        <p:style>
          <a:lnRef idx="3">
            <a:schemeClr val="lt1"/>
          </a:lnRef>
          <a:fillRef idx="1">
            <a:schemeClr val="accent5"/>
          </a:fillRef>
          <a:effectRef idx="1">
            <a:schemeClr val="accent5"/>
          </a:effectRef>
          <a:fontRef idx="minor">
            <a:schemeClr val="lt1"/>
          </a:fontRef>
        </p:style>
        <p:txBody>
          <a:bodyPr>
            <a:normAutofit fontScale="92500"/>
          </a:bodyPr>
          <a:lstStyle/>
          <a:p>
            <a:pPr marL="0" indent="0" fontAlgn="base">
              <a:buNone/>
            </a:pPr>
            <a:r>
              <a:rPr lang="ru-RU" dirty="0"/>
              <a:t>6. Показывайте заботу и беспокойство</a:t>
            </a:r>
          </a:p>
        </p:txBody>
      </p:sp>
      <p:sp>
        <p:nvSpPr>
          <p:cNvPr id="11" name="Подзаголовок 2"/>
          <p:cNvSpPr txBox="1">
            <a:spLocks/>
          </p:cNvSpPr>
          <p:nvPr/>
        </p:nvSpPr>
        <p:spPr>
          <a:xfrm>
            <a:off x="457200" y="7937"/>
            <a:ext cx="8229600" cy="72750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lvl1pPr algn="ctr">
              <a:spcBef>
                <a:spcPct val="0"/>
              </a:spcBef>
              <a:buFont typeface="Arial" panose="020B0604020202020204" pitchFamily="34" charset="0"/>
              <a:buNone/>
              <a:defRPr sz="4400" b="1">
                <a:solidFill>
                  <a:srgbClr val="00206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Проблемы в общении с подростком</a:t>
            </a:r>
          </a:p>
        </p:txBody>
      </p:sp>
      <p:sp>
        <p:nvSpPr>
          <p:cNvPr id="5" name="Прямоугольник 4"/>
          <p:cNvSpPr/>
          <p:nvPr/>
        </p:nvSpPr>
        <p:spPr>
          <a:xfrm>
            <a:off x="4716016" y="2564904"/>
            <a:ext cx="4104456" cy="3539430"/>
          </a:xfrm>
          <a:prstGeom prst="rect">
            <a:avLst/>
          </a:prstGeom>
        </p:spPr>
        <p:txBody>
          <a:bodyPr wrap="square">
            <a:spAutoFit/>
          </a:bodyPr>
          <a:lstStyle/>
          <a:p>
            <a:pPr algn="ctr"/>
            <a:r>
              <a:rPr lang="ru-RU" sz="3200" dirty="0"/>
              <a:t>Детям очень важно постоянно слышать, что родители любят их, особенно это важно в период подросткового возраста.</a:t>
            </a:r>
          </a:p>
        </p:txBody>
      </p:sp>
      <p:sp>
        <p:nvSpPr>
          <p:cNvPr id="9" name="Прямоугольник 8"/>
          <p:cNvSpPr/>
          <p:nvPr/>
        </p:nvSpPr>
        <p:spPr>
          <a:xfrm>
            <a:off x="457200" y="2564904"/>
            <a:ext cx="4104456"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5400" dirty="0" smtClean="0">
                <a:solidFill>
                  <a:srgbClr val="FF0000"/>
                </a:solidFill>
              </a:rPr>
              <a:t>Как показать ребенку, что вы его любите???</a:t>
            </a:r>
            <a:endParaRPr lang="ru-RU" sz="5400" dirty="0">
              <a:solidFill>
                <a:srgbClr val="FF0000"/>
              </a:solidFill>
            </a:endParaRPr>
          </a:p>
        </p:txBody>
      </p:sp>
    </p:spTree>
    <p:extLst>
      <p:ext uri="{BB962C8B-B14F-4D97-AF65-F5344CB8AC3E}">
        <p14:creationId xmlns:p14="http://schemas.microsoft.com/office/powerpoint/2010/main" val="26757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052736"/>
            <a:ext cx="6768752" cy="576064"/>
          </a:xfrm>
        </p:spPr>
        <p:style>
          <a:lnRef idx="3">
            <a:schemeClr val="lt1"/>
          </a:lnRef>
          <a:fillRef idx="1">
            <a:schemeClr val="accent5"/>
          </a:fillRef>
          <a:effectRef idx="1">
            <a:schemeClr val="accent5"/>
          </a:effectRef>
          <a:fontRef idx="minor">
            <a:schemeClr val="lt1"/>
          </a:fontRef>
        </p:style>
        <p:txBody>
          <a:bodyPr>
            <a:normAutofit lnSpcReduction="10000"/>
          </a:bodyPr>
          <a:lstStyle/>
          <a:p>
            <a:pPr marL="0" indent="0" algn="ctr" fontAlgn="base">
              <a:buNone/>
            </a:pPr>
            <a:r>
              <a:rPr lang="ru-RU" dirty="0"/>
              <a:t>7. Невербальный способ общения</a:t>
            </a:r>
          </a:p>
        </p:txBody>
      </p:sp>
      <p:sp>
        <p:nvSpPr>
          <p:cNvPr id="11" name="Подзаголовок 2"/>
          <p:cNvSpPr txBox="1">
            <a:spLocks/>
          </p:cNvSpPr>
          <p:nvPr/>
        </p:nvSpPr>
        <p:spPr>
          <a:xfrm>
            <a:off x="457200" y="7937"/>
            <a:ext cx="8229600" cy="72750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lvl1pPr algn="ctr">
              <a:spcBef>
                <a:spcPct val="0"/>
              </a:spcBef>
              <a:buFont typeface="Arial" panose="020B0604020202020204" pitchFamily="34" charset="0"/>
              <a:buNone/>
              <a:defRPr sz="4400" b="1">
                <a:solidFill>
                  <a:srgbClr val="00206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Проблемы в общении с подростком</a:t>
            </a:r>
          </a:p>
        </p:txBody>
      </p:sp>
      <p:sp>
        <p:nvSpPr>
          <p:cNvPr id="2" name="Прямоугольник 1"/>
          <p:cNvSpPr/>
          <p:nvPr/>
        </p:nvSpPr>
        <p:spPr>
          <a:xfrm>
            <a:off x="4572000" y="2228671"/>
            <a:ext cx="4572000" cy="3539430"/>
          </a:xfrm>
          <a:prstGeom prst="rect">
            <a:avLst/>
          </a:prstGeom>
        </p:spPr>
        <p:txBody>
          <a:bodyPr>
            <a:spAutoFit/>
          </a:bodyPr>
          <a:lstStyle/>
          <a:p>
            <a:pPr algn="ctr"/>
            <a:r>
              <a:rPr lang="ru-RU" sz="3200" dirty="0"/>
              <a:t>Родитель, который учится читать невербальные ключи, могут получить информацию о том, о чем подросток умалчивает.</a:t>
            </a:r>
          </a:p>
        </p:txBody>
      </p:sp>
      <p:sp>
        <p:nvSpPr>
          <p:cNvPr id="4" name="Прямоугольник 3"/>
          <p:cNvSpPr/>
          <p:nvPr/>
        </p:nvSpPr>
        <p:spPr>
          <a:xfrm>
            <a:off x="251520" y="1905505"/>
            <a:ext cx="4777680" cy="1384995"/>
          </a:xfrm>
          <a:prstGeom prst="rect">
            <a:avLst/>
          </a:prstGeom>
        </p:spPr>
        <p:txBody>
          <a:bodyPr wrap="square">
            <a:spAutoFit/>
          </a:bodyPr>
          <a:lstStyle/>
          <a:p>
            <a:pPr algn="ctr"/>
            <a:r>
              <a:rPr lang="ru-RU" sz="2800" b="1" dirty="0">
                <a:solidFill>
                  <a:srgbClr val="FF0000"/>
                </a:solidFill>
              </a:rPr>
              <a:t>Часто так бывает, что родители последние узнают </a:t>
            </a:r>
            <a:r>
              <a:rPr lang="ru-RU" sz="2800" b="1" dirty="0" smtClean="0">
                <a:solidFill>
                  <a:srgbClr val="FF0000"/>
                </a:solidFill>
              </a:rPr>
              <a:t>серьезных </a:t>
            </a:r>
            <a:r>
              <a:rPr lang="ru-RU" sz="2800" b="1" dirty="0">
                <a:solidFill>
                  <a:srgbClr val="FF0000"/>
                </a:solidFill>
              </a:rPr>
              <a:t>проблемах. </a:t>
            </a:r>
          </a:p>
        </p:txBody>
      </p:sp>
      <p:pic>
        <p:nvPicPr>
          <p:cNvPr id="3074" name="Picture 2" descr="http://novostiliteratury.ru/wp-content/uploads/2013/11/alan-piz-yazik-telodvizheni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29000"/>
            <a:ext cx="19050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uhlib.ru/sport/tehnika_i_taktika_samooborony/_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829888"/>
            <a:ext cx="25146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19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052736"/>
            <a:ext cx="6768752" cy="576064"/>
          </a:xfrm>
        </p:spPr>
        <p:style>
          <a:lnRef idx="3">
            <a:schemeClr val="lt1"/>
          </a:lnRef>
          <a:fillRef idx="1">
            <a:schemeClr val="accent5"/>
          </a:fillRef>
          <a:effectRef idx="1">
            <a:schemeClr val="accent5"/>
          </a:effectRef>
          <a:fontRef idx="minor">
            <a:schemeClr val="lt1"/>
          </a:fontRef>
        </p:style>
        <p:txBody>
          <a:bodyPr>
            <a:normAutofit lnSpcReduction="10000"/>
          </a:bodyPr>
          <a:lstStyle/>
          <a:p>
            <a:pPr marL="0" indent="0" algn="ctr" fontAlgn="base">
              <a:buNone/>
            </a:pPr>
            <a:r>
              <a:rPr lang="ru-RU" dirty="0" smtClean="0"/>
              <a:t>8</a:t>
            </a:r>
            <a:r>
              <a:rPr lang="ru-RU" dirty="0"/>
              <a:t>. Цените своего ребенка</a:t>
            </a:r>
          </a:p>
        </p:txBody>
      </p:sp>
      <p:sp>
        <p:nvSpPr>
          <p:cNvPr id="11" name="Подзаголовок 2"/>
          <p:cNvSpPr txBox="1">
            <a:spLocks/>
          </p:cNvSpPr>
          <p:nvPr/>
        </p:nvSpPr>
        <p:spPr>
          <a:xfrm>
            <a:off x="457200" y="7937"/>
            <a:ext cx="8229600" cy="72750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lvl1pPr algn="ctr">
              <a:spcBef>
                <a:spcPct val="0"/>
              </a:spcBef>
              <a:buFont typeface="Arial" panose="020B0604020202020204" pitchFamily="34" charset="0"/>
              <a:buNone/>
              <a:defRPr sz="4400" b="1">
                <a:solidFill>
                  <a:srgbClr val="00206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Проблемы в общении с подростком</a:t>
            </a:r>
          </a:p>
        </p:txBody>
      </p:sp>
      <p:sp>
        <p:nvSpPr>
          <p:cNvPr id="5" name="Прямоугольник 4"/>
          <p:cNvSpPr/>
          <p:nvPr/>
        </p:nvSpPr>
        <p:spPr>
          <a:xfrm>
            <a:off x="107504" y="1772816"/>
            <a:ext cx="4572000" cy="2246769"/>
          </a:xfrm>
          <a:prstGeom prst="rect">
            <a:avLst/>
          </a:prstGeom>
        </p:spPr>
        <p:txBody>
          <a:bodyPr>
            <a:spAutoFit/>
          </a:bodyPr>
          <a:lstStyle/>
          <a:p>
            <a:pPr algn="ctr"/>
            <a:r>
              <a:rPr lang="ru-RU" sz="2800" dirty="0"/>
              <a:t>Все люди любят чувствовать, что их ценят и уважают, что они важны для других, и подростки не исключение.</a:t>
            </a:r>
          </a:p>
        </p:txBody>
      </p:sp>
      <p:sp>
        <p:nvSpPr>
          <p:cNvPr id="6" name="Прямоугольник 5"/>
          <p:cNvSpPr/>
          <p:nvPr/>
        </p:nvSpPr>
        <p:spPr>
          <a:xfrm>
            <a:off x="4211960" y="4365104"/>
            <a:ext cx="4716016" cy="2246769"/>
          </a:xfrm>
          <a:prstGeom prst="rect">
            <a:avLst/>
          </a:prstGeom>
        </p:spPr>
        <p:txBody>
          <a:bodyPr wrap="square">
            <a:spAutoFit/>
          </a:bodyPr>
          <a:lstStyle/>
          <a:p>
            <a:pPr algn="ctr"/>
            <a:r>
              <a:rPr lang="ru-RU" sz="2800" dirty="0"/>
              <a:t>Самооценка строится на восприятии, которое человек получает от окружающих его людей, в первую очередь от родителей.</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19585"/>
            <a:ext cx="1672259" cy="267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441" y="1842984"/>
            <a:ext cx="1608212" cy="241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6740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745</Words>
  <Application>Microsoft Office PowerPoint</Application>
  <PresentationFormat>Экран (4:3)</PresentationFormat>
  <Paragraphs>65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КАК ВЫРАБОТАТЬ САМОКОНТРОЛЬ?</vt:lpstr>
      <vt:lpstr>Проблемы в общении с подростком</vt:lpstr>
      <vt:lpstr>Проблемы в общении с подростком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Если Вы сорвались!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ВЫРАБОТАТЬ САМОКОНТРОЛЬ?</dc:title>
  <dc:creator>annar</dc:creator>
  <cp:lastModifiedBy>annar</cp:lastModifiedBy>
  <cp:revision>26</cp:revision>
  <dcterms:created xsi:type="dcterms:W3CDTF">2014-02-11T09:40:03Z</dcterms:created>
  <dcterms:modified xsi:type="dcterms:W3CDTF">2014-10-17T01:10:34Z</dcterms:modified>
</cp:coreProperties>
</file>